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96" r:id="rId3"/>
    <p:sldId id="380" r:id="rId4"/>
    <p:sldId id="404" r:id="rId5"/>
    <p:sldId id="294" r:id="rId6"/>
    <p:sldId id="399" r:id="rId7"/>
    <p:sldId id="361" r:id="rId8"/>
    <p:sldId id="376" r:id="rId9"/>
    <p:sldId id="410" r:id="rId10"/>
    <p:sldId id="411" r:id="rId11"/>
    <p:sldId id="412" r:id="rId12"/>
    <p:sldId id="365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FF"/>
    <a:srgbClr val="006600"/>
    <a:srgbClr val="CC0099"/>
    <a:srgbClr val="FF3399"/>
    <a:srgbClr val="FF99CC"/>
    <a:srgbClr val="00CC66"/>
    <a:srgbClr val="66FFCC"/>
    <a:srgbClr val="CC66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456" autoAdjust="0"/>
    <p:restoredTop sz="97711" autoAdjust="0"/>
  </p:normalViewPr>
  <p:slideViewPr>
    <p:cSldViewPr>
      <p:cViewPr>
        <p:scale>
          <a:sx n="70" d="100"/>
          <a:sy n="70" d="100"/>
        </p:scale>
        <p:origin x="-2880" y="-94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7B4249A0-F225-4BCF-A9D7-A661D36326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805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14875"/>
            <a:ext cx="543718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F792CDF-CBEA-45BA-96A2-22A10E3B03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009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1506DF-C629-4ECD-8C79-CD92669BD74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3778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228789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685428"/>
      </p:ext>
    </p:extLst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</p:spTree>
    <p:extLst>
      <p:ext uri="{BB962C8B-B14F-4D97-AF65-F5344CB8AC3E}">
        <p14:creationId xmlns:p14="http://schemas.microsoft.com/office/powerpoint/2010/main" val="325062323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067287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7514221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72834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752570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763865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1383079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501130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321232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3" y="1687160"/>
            <a:ext cx="6405562" cy="1542455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MARZO 2016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OSSERVATORIO STAMPA - FCP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571280" y="607040"/>
            <a:ext cx="1584325" cy="8636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979613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28 aprile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88913"/>
            <a:ext cx="8229600" cy="5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15363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–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Marzo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468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513966"/>
              </p:ext>
            </p:extLst>
          </p:nvPr>
        </p:nvGraphicFramePr>
        <p:xfrm>
          <a:off x="250825" y="976982"/>
          <a:ext cx="8640764" cy="4936025"/>
        </p:xfrm>
        <a:graphic>
          <a:graphicData uri="http://schemas.openxmlformats.org/drawingml/2006/table">
            <a:tbl>
              <a:tblPr/>
              <a:tblGrid>
                <a:gridCol w="2732135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T1 - Arredamento design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2.513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O - Economia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U - Arredamento professionale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1.776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G - Benessere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1.465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T2 - Altri Arredamento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M 1 - Altri Maschili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Y - Varie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1,12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2033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–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Marzo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851010"/>
              </p:ext>
            </p:extLst>
          </p:nvPr>
        </p:nvGraphicFramePr>
        <p:xfrm>
          <a:off x="251520" y="976982"/>
          <a:ext cx="8640069" cy="4425863"/>
        </p:xfrm>
        <a:graphic>
          <a:graphicData uri="http://schemas.openxmlformats.org/drawingml/2006/table">
            <a:tbl>
              <a:tblPr/>
              <a:tblGrid>
                <a:gridCol w="2731440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E - Cucina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R - Turismo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X - Natura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I - Guide e altri Familiari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B - Altri Femminili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S - Bambini e ragazzi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1,19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738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443663" y="657225"/>
            <a:ext cx="1668462" cy="1250950"/>
          </a:xfr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15900" y="333375"/>
            <a:ext cx="84963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Marzo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5106" y="2997200"/>
            <a:ext cx="84978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Marzo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77" name="Straight Connector 6"/>
          <p:cNvCxnSpPr>
            <a:cxnSpLocks noChangeShapeType="1"/>
          </p:cNvCxnSpPr>
          <p:nvPr/>
        </p:nvCxnSpPr>
        <p:spPr bwMode="auto">
          <a:xfrm>
            <a:off x="611188" y="3213100"/>
            <a:ext cx="7345362" cy="1444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1188" y="4091477"/>
            <a:ext cx="7993062" cy="171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Corriere Mercantile (Agosto 2015)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Gazzetta del Lunedì (Agosto 2015)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11560" y="1340769"/>
            <a:ext cx="799306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Nessuna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18" name="Text Box 66"/>
          <p:cNvSpPr txBox="1">
            <a:spLocks noChangeArrowheads="1"/>
          </p:cNvSpPr>
          <p:nvPr/>
        </p:nvSpPr>
        <p:spPr bwMode="auto">
          <a:xfrm>
            <a:off x="0" y="21054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77281"/>
              </p:ext>
            </p:extLst>
          </p:nvPr>
        </p:nvGraphicFramePr>
        <p:xfrm>
          <a:off x="1763688" y="1412776"/>
          <a:ext cx="5760640" cy="3763936"/>
        </p:xfrm>
        <a:graphic>
          <a:graphicData uri="http://schemas.openxmlformats.org/drawingml/2006/table">
            <a:tbl>
              <a:tblPr/>
              <a:tblGrid>
                <a:gridCol w="1296141"/>
                <a:gridCol w="1053592"/>
                <a:gridCol w="1136969"/>
                <a:gridCol w="1136969"/>
                <a:gridCol w="1136969"/>
              </a:tblGrid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44.821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48.421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63.113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156.356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28.397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30.419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36.056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94.872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0" y="18202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QUOTIDIANI–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825234"/>
              </p:ext>
            </p:extLst>
          </p:nvPr>
        </p:nvGraphicFramePr>
        <p:xfrm>
          <a:off x="1403647" y="548680"/>
          <a:ext cx="6192689" cy="6122078"/>
        </p:xfrm>
        <a:graphic>
          <a:graphicData uri="http://schemas.openxmlformats.org/drawingml/2006/table">
            <a:tbl>
              <a:tblPr/>
              <a:tblGrid>
                <a:gridCol w="2092124"/>
                <a:gridCol w="1171590"/>
                <a:gridCol w="1031000"/>
                <a:gridCol w="961871"/>
                <a:gridCol w="936104"/>
              </a:tblGrid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3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Mar.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8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16.744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18.433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29.265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64.443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7.508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17.489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37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13.846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15.040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17.747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46.633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8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8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20.901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22.721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25.791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69.413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07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9.243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10.166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11.167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30.576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79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-12,4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1.697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5.152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352" y="1340768"/>
            <a:ext cx="8928991" cy="2016224"/>
          </a:xfrm>
        </p:spPr>
        <p:txBody>
          <a:bodyPr/>
          <a:lstStyle/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MC #LIKES 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Ott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		gruppo Femminili Moda (D)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Nuovo TV (Set. 2015)				gruppo Familiari (H)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Quarto grado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gruppo Altri femminili (B)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 indent="0" eaLnBrk="1" hangingPunct="1">
              <a:lnSpc>
                <a:spcPct val="150000"/>
              </a:lnSpc>
              <a:spcBef>
                <a:spcPts val="600"/>
              </a:spcBef>
              <a:buNone/>
            </a:pP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it-IT" altLang="it-I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0" y="292431"/>
            <a:ext cx="91439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Marzo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52579" y="3645024"/>
            <a:ext cx="81375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Marzo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440" y="4722822"/>
            <a:ext cx="878567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Elle a Tavola (</a:t>
            </a:r>
            <a:r>
              <a:rPr lang="it-IT" sz="1800" b="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Dic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gruppo Cucina (E)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Grazia Casa (Set. 2015)</a:t>
            </a:r>
            <a:r>
              <a:rPr lang="it-IT" sz="1800" b="0" kern="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gruppo Arredamento Design (T1)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082113"/>
              </p:ext>
            </p:extLst>
          </p:nvPr>
        </p:nvGraphicFramePr>
        <p:xfrm>
          <a:off x="1331640" y="1066098"/>
          <a:ext cx="6408712" cy="4544730"/>
        </p:xfrm>
        <a:graphic>
          <a:graphicData uri="http://schemas.openxmlformats.org/drawingml/2006/table">
            <a:tbl>
              <a:tblPr/>
              <a:tblGrid>
                <a:gridCol w="1649913"/>
                <a:gridCol w="1086391"/>
                <a:gridCol w="1224136"/>
                <a:gridCol w="1152128"/>
                <a:gridCol w="1296144"/>
              </a:tblGrid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16" marR="45716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r>
                        <a:rPr lang="it-IT" sz="14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4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7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12.559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44.151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82.114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5.242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14.589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24.400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44.231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5.327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10.485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18.034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33.845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1.717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4.038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29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0" y="260648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Totale (per 1.000)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65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1367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738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  PERIODICI -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Spazio Tabellare 2016</a:t>
            </a:r>
            <a:endParaRPr lang="it-IT" altLang="it-IT" sz="1800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7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9318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9319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graphicFrame>
        <p:nvGraphicFramePr>
          <p:cNvPr id="8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442137"/>
              </p:ext>
            </p:extLst>
          </p:nvPr>
        </p:nvGraphicFramePr>
        <p:xfrm>
          <a:off x="1403648" y="476672"/>
          <a:ext cx="6480720" cy="6205838"/>
        </p:xfrm>
        <a:graphic>
          <a:graphicData uri="http://schemas.openxmlformats.org/drawingml/2006/table">
            <a:tbl>
              <a:tblPr/>
              <a:tblGrid>
                <a:gridCol w="2448271"/>
                <a:gridCol w="936104"/>
                <a:gridCol w="936104"/>
                <a:gridCol w="983336"/>
                <a:gridCol w="1176905"/>
              </a:tblGrid>
              <a:tr h="23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Mar. 2016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Fatturato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23.046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75.160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7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5.759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9.579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4.838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13.558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22.605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41.001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1.992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3.435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10.871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4.489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9.157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16.772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30.417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1.276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2.117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3.565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6.959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1.785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3.742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-22,4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1.324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0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-30,2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-19,9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304225"/>
              </p:ext>
            </p:extLst>
          </p:nvPr>
        </p:nvGraphicFramePr>
        <p:xfrm>
          <a:off x="1475656" y="980728"/>
          <a:ext cx="6192688" cy="5024534"/>
        </p:xfrm>
        <a:graphic>
          <a:graphicData uri="http://schemas.openxmlformats.org/drawingml/2006/table">
            <a:tbl>
              <a:tblPr/>
              <a:tblGrid>
                <a:gridCol w="1512168"/>
                <a:gridCol w="1096621"/>
                <a:gridCol w="1141713"/>
                <a:gridCol w="1046651"/>
                <a:gridCol w="1395535"/>
              </a:tblGrid>
              <a:tr h="589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6.954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1.795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3.230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1.328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1.262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/>
                        </a:rPr>
                        <a:t>3.428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-31,2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/>
                        </a:rPr>
                        <a:t>-17,9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/>
                        </a:rPr>
                        <a:t>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1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it-IT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-17,9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/>
                        </a:rPr>
                        <a:t>21,6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191824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Speciale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1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0342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0343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0344" name="Rectangle 90"/>
          <p:cNvSpPr>
            <a:spLocks noChangeArrowheads="1"/>
          </p:cNvSpPr>
          <p:nvPr/>
        </p:nvSpPr>
        <p:spPr bwMode="auto">
          <a:xfrm>
            <a:off x="385127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33" name="Rectangle 6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9388" y="17807"/>
            <a:ext cx="8785225" cy="98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Testate divise per Gruppi</a:t>
            </a:r>
            <a:b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Gennaio 2015 – Marzo 2016 </a:t>
            </a: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it-IT" altLang="it-IT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FATTURATI (per 1.000) E SPAZI</a:t>
            </a:r>
            <a: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altLang="it-IT" sz="1800" dirty="0" smtClean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430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90367"/>
              </p:ext>
            </p:extLst>
          </p:nvPr>
        </p:nvGraphicFramePr>
        <p:xfrm>
          <a:off x="215900" y="1076325"/>
          <a:ext cx="8675687" cy="4936021"/>
        </p:xfrm>
        <a:graphic>
          <a:graphicData uri="http://schemas.openxmlformats.org/drawingml/2006/table">
            <a:tbl>
              <a:tblPr/>
              <a:tblGrid>
                <a:gridCol w="2846742"/>
                <a:gridCol w="995101"/>
                <a:gridCol w="995101"/>
                <a:gridCol w="995101"/>
                <a:gridCol w="995101"/>
                <a:gridCol w="899334"/>
                <a:gridCol w="949207"/>
              </a:tblGrid>
              <a:tr h="78600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A - Femminili attualità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32.401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6.309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D - Femminili moda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17.311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6,79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6,64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8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M - Maschili stili di vita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5.501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1.106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8,6%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H - Familiari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4.319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2.426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1,61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P - Automotive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4.213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24,1%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717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14,2%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L - Maschili attualità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3.624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4,08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V - Professionali</a:t>
                      </a:r>
                    </a:p>
                  </a:txBody>
                  <a:tcPr marL="72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3.175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-20,1%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-19,3%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/>
                        </a:rPr>
                        <a:t>3,70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/>
                        </a:rPr>
                        <a:t>3,56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68935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16015</TotalTime>
  <Words>996</Words>
  <Application>Microsoft Office PowerPoint</Application>
  <PresentationFormat>Presentazione su schermo (4:3)</PresentationFormat>
  <Paragraphs>491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1_Default Design</vt:lpstr>
      <vt:lpstr> PRESENTAZIONE  DATI MARZO 2016  OSSERVATORIO STAMPA - FCP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Testate divise per Gruppi Periodo Gennaio 2015 – Marzo 2016 - FATTURATI (per 1.000) E SPAZI </vt:lpstr>
      <vt:lpstr> </vt:lpstr>
      <vt:lpstr> 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Luca Franzoni</cp:lastModifiedBy>
  <cp:revision>1529</cp:revision>
  <cp:lastPrinted>2016-04-26T07:35:56Z</cp:lastPrinted>
  <dcterms:created xsi:type="dcterms:W3CDTF">2006-03-29T09:09:15Z</dcterms:created>
  <dcterms:modified xsi:type="dcterms:W3CDTF">2016-05-03T10:13:39Z</dcterms:modified>
</cp:coreProperties>
</file>